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256" r:id="rId2"/>
    <p:sldId id="270" r:id="rId3"/>
    <p:sldId id="296" r:id="rId4"/>
    <p:sldId id="297" r:id="rId5"/>
    <p:sldId id="298" r:id="rId6"/>
    <p:sldId id="262" r:id="rId7"/>
    <p:sldId id="263" r:id="rId8"/>
    <p:sldId id="267" r:id="rId9"/>
    <p:sldId id="268" r:id="rId10"/>
    <p:sldId id="269" r:id="rId11"/>
    <p:sldId id="272" r:id="rId12"/>
    <p:sldId id="271" r:id="rId13"/>
    <p:sldId id="257" r:id="rId14"/>
    <p:sldId id="275" r:id="rId15"/>
    <p:sldId id="276" r:id="rId16"/>
    <p:sldId id="277" r:id="rId17"/>
    <p:sldId id="284" r:id="rId18"/>
    <p:sldId id="264" r:id="rId19"/>
    <p:sldId id="278" r:id="rId20"/>
    <p:sldId id="279" r:id="rId21"/>
    <p:sldId id="258" r:id="rId22"/>
    <p:sldId id="283" r:id="rId23"/>
    <p:sldId id="265" r:id="rId24"/>
    <p:sldId id="291" r:id="rId25"/>
    <p:sldId id="286" r:id="rId26"/>
    <p:sldId id="288" r:id="rId27"/>
    <p:sldId id="303" r:id="rId28"/>
    <p:sldId id="289" r:id="rId29"/>
    <p:sldId id="290" r:id="rId30"/>
    <p:sldId id="282" r:id="rId31"/>
    <p:sldId id="266" r:id="rId32"/>
    <p:sldId id="285" r:id="rId33"/>
    <p:sldId id="292" r:id="rId34"/>
    <p:sldId id="301" r:id="rId35"/>
    <p:sldId id="302" r:id="rId36"/>
    <p:sldId id="295" r:id="rId37"/>
    <p:sldId id="293" r:id="rId38"/>
    <p:sldId id="294" r:id="rId39"/>
    <p:sldId id="299" r:id="rId40"/>
    <p:sldId id="300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64A"/>
    <a:srgbClr val="9D9D9D"/>
    <a:srgbClr val="8D8D8D"/>
    <a:srgbClr val="797979"/>
    <a:srgbClr val="464648"/>
    <a:srgbClr val="7B7B7B"/>
    <a:srgbClr val="565656"/>
    <a:srgbClr val="E63334"/>
    <a:srgbClr val="47B6FC"/>
    <a:srgbClr val="3F9D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732" autoAdjust="0"/>
  </p:normalViewPr>
  <p:slideViewPr>
    <p:cSldViewPr snapToGrid="0" snapToObjects="1">
      <p:cViewPr>
        <p:scale>
          <a:sx n="100" d="100"/>
          <a:sy n="100" d="100"/>
        </p:scale>
        <p:origin x="-1752" y="-3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74BA6-4B34-CA42-826A-DE2951CDF35D}" type="datetimeFigureOut">
              <a:rPr lang="en-US" smtClean="0"/>
              <a:t>2/13/12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2739F5-74B2-3C48-93EC-312A04997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14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Are you tracking what a user is viewing?</a:t>
            </a:r>
            <a:r>
              <a:rPr lang="en-US" baseline="0" dirty="0" smtClean="0"/>
              <a:t> </a:t>
            </a:r>
            <a:r>
              <a:rPr lang="en-US" dirty="0" smtClean="0"/>
              <a:t>Use that data to personalize state &amp; suggest products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Facebook likes hard to categorize (entire web) but publishers have a specific inventory that they control.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739F5-74B2-3C48-93EC-312A04997FE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51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Identity should include user historical buying data and what they have viewed – recommendation engine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739F5-74B2-3C48-93EC-312A04997FE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073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Many</a:t>
            </a:r>
            <a:r>
              <a:rPr lang="en-US" baseline="0" dirty="0" smtClean="0"/>
              <a:t> times you will have users that aren’t exactly sure what they want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Through monitoring their browsing and buying behavior you can find “like” users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From “like users”, you can recommend products and guide users to products they may like.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739F5-74B2-3C48-93EC-312A04997FE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31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Identity should include user historical buying data and what they have viewed – recommendation engine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739F5-74B2-3C48-93EC-312A04997FE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073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Identity should include user historical buying data and what they have viewed – recommendation engine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739F5-74B2-3C48-93EC-312A04997FE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073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Identity should include user historical buying data and what they have viewed – recommendation engine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739F5-74B2-3C48-93EC-312A04997FE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073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-185404" y="1195931"/>
            <a:ext cx="8380356" cy="1260815"/>
          </a:xfrm>
          <a:prstGeom prst="roundRect">
            <a:avLst/>
          </a:prstGeom>
          <a:solidFill>
            <a:srgbClr val="DA7211"/>
          </a:solidFill>
          <a:ln>
            <a:solidFill>
              <a:srgbClr val="FAB72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20510" y="1396079"/>
            <a:ext cx="7935388" cy="1014311"/>
          </a:xfrm>
          <a:prstGeom prst="rect">
            <a:avLst/>
          </a:prstGeom>
          <a:noFill/>
        </p:spPr>
        <p:txBody>
          <a:bodyPr/>
          <a:lstStyle>
            <a:lvl1pPr algn="l">
              <a:defRPr b="1" i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20510" y="2421382"/>
            <a:ext cx="7063978" cy="702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 i="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5481370" y="5006225"/>
            <a:ext cx="3559803" cy="17243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puxl_nobg.ps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1225"/>
            <a:ext cx="2173933" cy="244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352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uxl_nobg_right.ps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232" y="5262294"/>
            <a:ext cx="1417768" cy="1595706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20509" y="1600200"/>
            <a:ext cx="8566291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Rounded Rectangle 13"/>
          <p:cNvSpPr/>
          <p:nvPr userDrawn="1"/>
        </p:nvSpPr>
        <p:spPr>
          <a:xfrm>
            <a:off x="-185404" y="185393"/>
            <a:ext cx="9094170" cy="890012"/>
          </a:xfrm>
          <a:prstGeom prst="roundRect">
            <a:avLst/>
          </a:prstGeom>
          <a:solidFill>
            <a:srgbClr val="DA7211"/>
          </a:solidFill>
          <a:ln>
            <a:solidFill>
              <a:srgbClr val="FAB72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120509" y="239143"/>
            <a:ext cx="8611301" cy="762096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3600" b="0" i="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14210" y="6165003"/>
            <a:ext cx="31821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</a:rPr>
              <a:t>X.Commerce</a:t>
            </a:r>
            <a:r>
              <a:rPr lang="en-US" sz="1600" baseline="0" dirty="0" smtClean="0">
                <a:solidFill>
                  <a:schemeClr val="bg1">
                    <a:lumMod val="75000"/>
                  </a:schemeClr>
                </a:solidFill>
              </a:rPr>
              <a:t> (eBay Inc.)</a:t>
            </a:r>
          </a:p>
          <a:p>
            <a:r>
              <a:rPr lang="en-US" sz="1600" baseline="0" dirty="0" smtClean="0">
                <a:solidFill>
                  <a:schemeClr val="bg1">
                    <a:lumMod val="75000"/>
                  </a:schemeClr>
                </a:solidFill>
              </a:rPr>
              <a:t>http://</a:t>
            </a:r>
            <a:r>
              <a:rPr lang="en-US" sz="1600" baseline="0" dirty="0" err="1" smtClean="0">
                <a:solidFill>
                  <a:schemeClr val="bg1">
                    <a:lumMod val="75000"/>
                  </a:schemeClr>
                </a:solidFill>
              </a:rPr>
              <a:t>www.x.com</a:t>
            </a:r>
            <a:r>
              <a:rPr lang="en-US" sz="1600" baseline="0" dirty="0" smtClean="0">
                <a:solidFill>
                  <a:schemeClr val="bg1">
                    <a:lumMod val="75000"/>
                  </a:schemeClr>
                </a:solidFill>
              </a:rPr>
              <a:t> | @</a:t>
            </a:r>
            <a:r>
              <a:rPr lang="en-US" sz="1600" baseline="0" dirty="0" err="1" smtClean="0">
                <a:solidFill>
                  <a:schemeClr val="bg1">
                    <a:lumMod val="75000"/>
                  </a:schemeClr>
                </a:solidFill>
              </a:rPr>
              <a:t>x_commerce</a:t>
            </a:r>
            <a:endParaRPr lang="en-US" sz="1600" baseline="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618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64648"/>
            </a:gs>
            <a:gs pos="100000">
              <a:srgbClr val="9D9D9D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415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9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9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20510" y="1396079"/>
            <a:ext cx="7935388" cy="1014311"/>
          </a:xfrm>
          <a:prstGeom prst="rect">
            <a:avLst/>
          </a:prstGeom>
          <a:noFill/>
        </p:spPr>
        <p:txBody>
          <a:bodyPr/>
          <a:lstStyle>
            <a:lvl1pPr algn="l">
              <a:defRPr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Changing the Face of </a:t>
            </a:r>
            <a:r>
              <a:rPr lang="en-US" dirty="0" smtClean="0"/>
              <a:t>Identity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20510" y="2421382"/>
            <a:ext cx="7063978" cy="702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 i="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Open Commerce In </a:t>
            </a:r>
            <a:r>
              <a:rPr lang="en-US" dirty="0" smtClean="0"/>
              <a:t>Publishing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4517998" y="5006225"/>
            <a:ext cx="4523176" cy="17243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Jonathan LeBlanc</a:t>
            </a:r>
          </a:p>
          <a:p>
            <a:pPr lvl="0"/>
            <a:r>
              <a:rPr lang="en-US" dirty="0" smtClean="0"/>
              <a:t>Developer Evangelist: </a:t>
            </a:r>
            <a:r>
              <a:rPr lang="en-US" dirty="0" err="1" smtClean="0"/>
              <a:t>X.commerce</a:t>
            </a:r>
            <a:endParaRPr lang="en-US" dirty="0" smtClean="0"/>
          </a:p>
          <a:p>
            <a:pPr lvl="0"/>
            <a:r>
              <a:rPr lang="en-US" dirty="0" smtClean="0"/>
              <a:t>Email: </a:t>
            </a:r>
            <a:r>
              <a:rPr lang="en-US" dirty="0" err="1" smtClean="0"/>
              <a:t>jleblanc@x.com</a:t>
            </a:r>
            <a:endParaRPr lang="en-US" dirty="0" smtClean="0"/>
          </a:p>
          <a:p>
            <a:pPr lvl="0"/>
            <a:r>
              <a:rPr lang="en-US" dirty="0" smtClean="0"/>
              <a:t>Twitter: @</a:t>
            </a:r>
            <a:r>
              <a:rPr lang="en-US" dirty="0" err="1" smtClean="0"/>
              <a:t>jcleblanc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2947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Identity: It’s Not Even PayPal</a:t>
            </a:r>
            <a:endParaRPr lang="en-US" dirty="0"/>
          </a:p>
        </p:txBody>
      </p:sp>
      <p:pic>
        <p:nvPicPr>
          <p:cNvPr id="4" name="Picture 3" descr="ppacces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249" y="1538691"/>
            <a:ext cx="4363719" cy="418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006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Identity: Login is Just the Tool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873" y="1462181"/>
            <a:ext cx="4653533" cy="465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763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Identity: It’s Human Behavior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047" y="1380196"/>
            <a:ext cx="4445000" cy="444500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4428849" y="1315060"/>
            <a:ext cx="3646827" cy="1823927"/>
            <a:chOff x="4428849" y="1315060"/>
            <a:chExt cx="3646827" cy="182392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51749" y="1315060"/>
              <a:ext cx="1823927" cy="1823927"/>
            </a:xfrm>
            <a:prstGeom prst="rect">
              <a:avLst/>
            </a:prstGeom>
          </p:spPr>
        </p:pic>
        <p:cxnSp>
          <p:nvCxnSpPr>
            <p:cNvPr id="13" name="Curved Connector 12"/>
            <p:cNvCxnSpPr>
              <a:endCxn id="11" idx="1"/>
            </p:cNvCxnSpPr>
            <p:nvPr/>
          </p:nvCxnSpPr>
          <p:spPr>
            <a:xfrm flipV="1">
              <a:off x="4428849" y="2227024"/>
              <a:ext cx="1822900" cy="911963"/>
            </a:xfrm>
            <a:prstGeom prst="curvedConnector3">
              <a:avLst/>
            </a:prstGeom>
            <a:ln w="57150" cmpd="sng">
              <a:solidFill>
                <a:schemeClr val="bg1">
                  <a:lumMod val="75000"/>
                </a:schemeClr>
              </a:solidFill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4428849" y="3582335"/>
            <a:ext cx="3429443" cy="1834791"/>
            <a:chOff x="4428849" y="3582335"/>
            <a:chExt cx="3429443" cy="183479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99966" y="4072384"/>
              <a:ext cx="1358326" cy="1344742"/>
            </a:xfrm>
            <a:prstGeom prst="rect">
              <a:avLst/>
            </a:prstGeom>
          </p:spPr>
        </p:pic>
        <p:cxnSp>
          <p:nvCxnSpPr>
            <p:cNvPr id="17" name="Curved Connector 16"/>
            <p:cNvCxnSpPr/>
            <p:nvPr/>
          </p:nvCxnSpPr>
          <p:spPr>
            <a:xfrm>
              <a:off x="4428849" y="3582335"/>
              <a:ext cx="1822900" cy="987856"/>
            </a:xfrm>
            <a:prstGeom prst="curvedConnector3">
              <a:avLst/>
            </a:prstGeom>
            <a:ln w="57150" cmpd="sng">
              <a:solidFill>
                <a:schemeClr val="bg1">
                  <a:lumMod val="75000"/>
                </a:schemeClr>
              </a:solidFill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65007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68400" y="1993900"/>
            <a:ext cx="7518400" cy="41322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Are you tracking what a user is viewing?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Are you categorizing your users?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Are you incentivizing your users?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Identity: Statistics From User Browsing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088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Identity: The Different Identity Models</a:t>
            </a:r>
            <a:endParaRPr lang="en-US" dirty="0"/>
          </a:p>
        </p:txBody>
      </p:sp>
      <p:pic>
        <p:nvPicPr>
          <p:cNvPr id="9" name="Picture 8" descr="id_mclovi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60" y="1974706"/>
            <a:ext cx="4885738" cy="3116562"/>
          </a:xfrm>
          <a:prstGeom prst="rect">
            <a:avLst/>
          </a:prstGeom>
        </p:spPr>
      </p:pic>
      <p:sp>
        <p:nvSpPr>
          <p:cNvPr id="12" name="Content Placeholder 1"/>
          <p:cNvSpPr>
            <a:spLocks noGrp="1"/>
          </p:cNvSpPr>
          <p:nvPr>
            <p:ph idx="1"/>
          </p:nvPr>
        </p:nvSpPr>
        <p:spPr>
          <a:xfrm>
            <a:off x="5546918" y="2724746"/>
            <a:ext cx="3139882" cy="2366522"/>
          </a:xfrm>
        </p:spPr>
        <p:txBody>
          <a:bodyPr/>
          <a:lstStyle/>
          <a:p>
            <a:pPr marL="0" indent="0">
              <a:buNone/>
            </a:pPr>
            <a:r>
              <a:rPr lang="en-US" sz="4800" dirty="0" smtClean="0"/>
              <a:t>Anonymous Identity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752033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Identity: The Different Identity Models</a:t>
            </a:r>
            <a:endParaRPr lang="en-US" dirty="0"/>
          </a:p>
        </p:txBody>
      </p:sp>
      <p:sp>
        <p:nvSpPr>
          <p:cNvPr id="12" name="Content Placeholder 1"/>
          <p:cNvSpPr>
            <a:spLocks noGrp="1"/>
          </p:cNvSpPr>
          <p:nvPr>
            <p:ph idx="1"/>
          </p:nvPr>
        </p:nvSpPr>
        <p:spPr>
          <a:xfrm>
            <a:off x="5612047" y="2724746"/>
            <a:ext cx="3074753" cy="2366522"/>
          </a:xfrm>
        </p:spPr>
        <p:txBody>
          <a:bodyPr/>
          <a:lstStyle/>
          <a:p>
            <a:pPr marL="0" indent="0">
              <a:buNone/>
            </a:pPr>
            <a:r>
              <a:rPr lang="en-US" sz="4800" dirty="0" smtClean="0"/>
              <a:t>Perceived Identity</a:t>
            </a: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154" y="1451276"/>
            <a:ext cx="3787619" cy="4456022"/>
          </a:xfrm>
          <a:prstGeom prst="rect">
            <a:avLst/>
          </a:prstGeom>
          <a:ln w="12700" cmpd="sng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01584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Identity: The Different Identity Models</a:t>
            </a:r>
            <a:endParaRPr lang="en-US" dirty="0"/>
          </a:p>
        </p:txBody>
      </p:sp>
      <p:sp>
        <p:nvSpPr>
          <p:cNvPr id="12" name="Content Placeholder 1"/>
          <p:cNvSpPr>
            <a:spLocks noGrp="1"/>
          </p:cNvSpPr>
          <p:nvPr>
            <p:ph idx="1"/>
          </p:nvPr>
        </p:nvSpPr>
        <p:spPr>
          <a:xfrm>
            <a:off x="4754500" y="2833306"/>
            <a:ext cx="3769475" cy="2366522"/>
          </a:xfrm>
        </p:spPr>
        <p:txBody>
          <a:bodyPr/>
          <a:lstStyle/>
          <a:p>
            <a:pPr marL="0" indent="0">
              <a:buNone/>
            </a:pPr>
            <a:r>
              <a:rPr lang="en-US" sz="4800" dirty="0" smtClean="0"/>
              <a:t>True (Verified) Identity</a:t>
            </a:r>
            <a:endParaRPr lang="en-US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996" y="1317996"/>
            <a:ext cx="3614408" cy="481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584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Have We Learned Thus Far?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61365" y="1849888"/>
            <a:ext cx="6800151" cy="842643"/>
            <a:chOff x="461365" y="1535064"/>
            <a:chExt cx="6800151" cy="842643"/>
          </a:xfrm>
        </p:grpSpPr>
        <p:sp>
          <p:nvSpPr>
            <p:cNvPr id="6" name="Rectangle 5"/>
            <p:cNvSpPr/>
            <p:nvPr/>
          </p:nvSpPr>
          <p:spPr>
            <a:xfrm>
              <a:off x="1696370" y="1608379"/>
              <a:ext cx="5565146" cy="584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spcBef>
                  <a:spcPct val="20000"/>
                </a:spcBef>
              </a:pPr>
              <a:r>
                <a:rPr lang="en-US" sz="3200" dirty="0">
                  <a:solidFill>
                    <a:srgbClr val="FFFFFF"/>
                  </a:solidFill>
                </a:rPr>
                <a:t>Identity is more than just a login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1365" y="1535064"/>
              <a:ext cx="842643" cy="8426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6032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94053" y="1693467"/>
            <a:ext cx="7772196" cy="4432696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What is user identity?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FCF64A"/>
                </a:solidFill>
              </a:rPr>
              <a:t>How can you use grouping to personalize?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How do you pick the right identity tool?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How does PayPal Access help publishers?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We’re Going to Cover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96" y="3549768"/>
            <a:ext cx="677544" cy="6775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695" y="1867164"/>
            <a:ext cx="696530" cy="6965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694" y="2741959"/>
            <a:ext cx="677545" cy="6775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694" y="4393784"/>
            <a:ext cx="675769" cy="67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772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Grouping: Users Get Confused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2453" y="1425526"/>
            <a:ext cx="4929015" cy="447718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21821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Gist of This Talk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547" y="2156845"/>
            <a:ext cx="2710484" cy="27104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1680" y="1879389"/>
            <a:ext cx="3251200" cy="325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5397" y="2921412"/>
            <a:ext cx="1025920" cy="102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585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Grouping: Find People With Like Interests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340" y="1499598"/>
            <a:ext cx="4445000" cy="4445000"/>
          </a:xfrm>
          <a:prstGeom prst="rect">
            <a:avLst/>
          </a:prstGeom>
          <a:ln w="12700" cmpd="sng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1387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Grouping: Recommended Products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69" y="2093233"/>
            <a:ext cx="2053406" cy="2694069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2920001" y="3571479"/>
            <a:ext cx="2993269" cy="3039558"/>
            <a:chOff x="2920001" y="3571479"/>
            <a:chExt cx="2993269" cy="3039558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59864" y="3916969"/>
              <a:ext cx="2053406" cy="2694068"/>
            </a:xfrm>
            <a:prstGeom prst="rect">
              <a:avLst/>
            </a:prstGeom>
          </p:spPr>
        </p:pic>
        <p:cxnSp>
          <p:nvCxnSpPr>
            <p:cNvPr id="20" name="Straight Arrow Connector 19"/>
            <p:cNvCxnSpPr/>
            <p:nvPr/>
          </p:nvCxnSpPr>
          <p:spPr>
            <a:xfrm>
              <a:off x="2920001" y="3571479"/>
              <a:ext cx="781562" cy="1487212"/>
            </a:xfrm>
            <a:prstGeom prst="straightConnector1">
              <a:avLst/>
            </a:prstGeom>
            <a:ln w="38100" cmpd="sng"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2920001" y="1793693"/>
            <a:ext cx="5811809" cy="2694068"/>
            <a:chOff x="2920001" y="1793693"/>
            <a:chExt cx="5811809" cy="26940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78405" y="1793693"/>
              <a:ext cx="2053405" cy="2694068"/>
            </a:xfrm>
            <a:prstGeom prst="rect">
              <a:avLst/>
            </a:prstGeom>
          </p:spPr>
        </p:pic>
        <p:cxnSp>
          <p:nvCxnSpPr>
            <p:cNvPr id="22" name="Straight Arrow Connector 21"/>
            <p:cNvCxnSpPr/>
            <p:nvPr/>
          </p:nvCxnSpPr>
          <p:spPr>
            <a:xfrm flipV="1">
              <a:off x="2920001" y="2996136"/>
              <a:ext cx="3549593" cy="260532"/>
            </a:xfrm>
            <a:prstGeom prst="straightConnector1">
              <a:avLst/>
            </a:prstGeom>
            <a:ln w="38100" cmpd="sng"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3014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Have We Learned Thus Far?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61365" y="1849888"/>
            <a:ext cx="6800151" cy="842643"/>
            <a:chOff x="461365" y="1535064"/>
            <a:chExt cx="6800151" cy="842643"/>
          </a:xfrm>
        </p:grpSpPr>
        <p:sp>
          <p:nvSpPr>
            <p:cNvPr id="6" name="Rectangle 5"/>
            <p:cNvSpPr/>
            <p:nvPr/>
          </p:nvSpPr>
          <p:spPr>
            <a:xfrm>
              <a:off x="1696370" y="1608379"/>
              <a:ext cx="5565146" cy="584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spcBef>
                  <a:spcPct val="20000"/>
                </a:spcBef>
              </a:pPr>
              <a:r>
                <a:rPr lang="en-US" sz="3200" dirty="0">
                  <a:solidFill>
                    <a:srgbClr val="FFFFFF"/>
                  </a:solidFill>
                </a:rPr>
                <a:t>Identity is more than just a login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1365" y="1535064"/>
              <a:ext cx="842643" cy="842643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461365" y="3017867"/>
            <a:ext cx="7433356" cy="835868"/>
            <a:chOff x="461365" y="2703043"/>
            <a:chExt cx="7433356" cy="83586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1365" y="2703043"/>
              <a:ext cx="835868" cy="835868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693384" y="2777543"/>
              <a:ext cx="6201337" cy="584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spcBef>
                  <a:spcPct val="20000"/>
                </a:spcBef>
              </a:pPr>
              <a:r>
                <a:rPr lang="en-US" sz="3200" dirty="0">
                  <a:solidFill>
                    <a:srgbClr val="FFFFFF"/>
                  </a:solidFill>
                </a:rPr>
                <a:t>Grouping provides insight into users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1216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94053" y="1693467"/>
            <a:ext cx="7772196" cy="4432696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What is user identity?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How can you use grouping to personalize?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FCF64A"/>
                </a:solidFill>
              </a:rPr>
              <a:t>How do you pick the right identity tool?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How does PayPal Access help publishers?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We’re Going to Cover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96" y="3549768"/>
            <a:ext cx="677544" cy="6775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695" y="1867164"/>
            <a:ext cx="696530" cy="6965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694" y="2741959"/>
            <a:ext cx="677545" cy="6775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694" y="4393784"/>
            <a:ext cx="675769" cy="67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772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Identity Tools: Proprietary or Open?</a:t>
            </a:r>
            <a:endParaRPr lang="en-US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857547" y="2040846"/>
            <a:ext cx="7829253" cy="408531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23 %  of customers abandoned carts when asked to register. (Forrester)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45 %  left a site when they couldn’t remember their password. (Blue </a:t>
            </a:r>
            <a:r>
              <a:rPr lang="en-US" dirty="0" err="1"/>
              <a:t>Inc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91435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Identity Tools: It’s Simpler Than You Think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55924" y="2991334"/>
            <a:ext cx="7077178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dirty="0" smtClean="0">
                <a:solidFill>
                  <a:srgbClr val="FFFFFF"/>
                </a:solidFill>
              </a:rPr>
              <a:t>What kind of raw user data do you need?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55923" y="4153308"/>
            <a:ext cx="73784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dirty="0" smtClean="0">
                <a:solidFill>
                  <a:srgbClr val="FFFFFF"/>
                </a:solidFill>
              </a:rPr>
              <a:t>In what ways do you want to personalize your product with identity?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55924" y="1862778"/>
            <a:ext cx="3746739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dirty="0" smtClean="0">
                <a:solidFill>
                  <a:srgbClr val="FFFFFF"/>
                </a:solidFill>
              </a:rPr>
              <a:t>Do you sell anything?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307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Identity Tools: </a:t>
            </a:r>
            <a:r>
              <a:rPr lang="en-US" dirty="0" smtClean="0"/>
              <a:t>Selling Goods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998" y="1564577"/>
            <a:ext cx="4753359" cy="475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509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Identity Tools: Selling Goods</a:t>
            </a:r>
          </a:p>
        </p:txBody>
      </p:sp>
      <p:pic>
        <p:nvPicPr>
          <p:cNvPr id="6" name="Picture 5" descr="id_grap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1099"/>
            <a:ext cx="9144000" cy="4135802"/>
          </a:xfrm>
          <a:prstGeom prst="rect">
            <a:avLst/>
          </a:prstGeom>
        </p:spPr>
      </p:pic>
      <p:pic>
        <p:nvPicPr>
          <p:cNvPr id="7" name="Picture 6" descr="puxl_nobg_right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656" y="5257800"/>
            <a:ext cx="1433044" cy="1612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300" y="5549900"/>
            <a:ext cx="66310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Graph source provided by </a:t>
            </a:r>
            <a:r>
              <a:rPr lang="en-US" sz="1400" dirty="0" err="1" smtClean="0">
                <a:solidFill>
                  <a:schemeClr val="bg1">
                    <a:lumMod val="65000"/>
                  </a:schemeClr>
                </a:solidFill>
              </a:rPr>
              <a:t>Digitas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(http://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rww.readwriteweb.netdna-cdn.com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/</a:t>
            </a:r>
            <a:r>
              <a:rPr lang="en-US" sz="1400" dirty="0" err="1" smtClean="0">
                <a:solidFill>
                  <a:schemeClr val="bg1">
                    <a:lumMod val="65000"/>
                  </a:schemeClr>
                </a:solidFill>
              </a:rPr>
              <a:t>teaser.jpg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603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Identity Tools: </a:t>
            </a:r>
            <a:r>
              <a:rPr lang="en-US" dirty="0" smtClean="0"/>
              <a:t>Raw User Data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69370" y="1356993"/>
            <a:ext cx="587256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{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 "</a:t>
            </a:r>
            <a:r>
              <a:rPr lang="en-US" sz="2400" dirty="0">
                <a:solidFill>
                  <a:schemeClr val="bg1"/>
                </a:solidFill>
              </a:rPr>
              <a:t>addresses":[{</a:t>
            </a:r>
          </a:p>
          <a:p>
            <a:r>
              <a:rPr lang="en-US" sz="2400" dirty="0">
                <a:solidFill>
                  <a:schemeClr val="bg1"/>
                </a:solidFill>
              </a:rPr>
              <a:t>    </a:t>
            </a:r>
            <a:r>
              <a:rPr lang="en-US" sz="2400" dirty="0" smtClean="0">
                <a:solidFill>
                  <a:schemeClr val="bg1"/>
                </a:solidFill>
              </a:rPr>
              <a:t>    "</a:t>
            </a:r>
            <a:r>
              <a:rPr lang="en-US" sz="2400" dirty="0" err="1">
                <a:solidFill>
                  <a:schemeClr val="bg1"/>
                </a:solidFill>
              </a:rPr>
              <a:t>state":"</a:t>
            </a:r>
            <a:r>
              <a:rPr lang="en-US" sz="2400" dirty="0" err="1" smtClean="0">
                <a:solidFill>
                  <a:schemeClr val="bg1"/>
                </a:solidFill>
              </a:rPr>
              <a:t>CA</a:t>
            </a:r>
            <a:r>
              <a:rPr lang="en-US" sz="2400" dirty="0" smtClean="0">
                <a:solidFill>
                  <a:schemeClr val="bg1"/>
                </a:solidFill>
              </a:rPr>
              <a:t>”, </a:t>
            </a:r>
          </a:p>
          <a:p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      "</a:t>
            </a:r>
            <a:r>
              <a:rPr lang="en-US" sz="2400" dirty="0">
                <a:solidFill>
                  <a:schemeClr val="bg1"/>
                </a:solidFill>
              </a:rPr>
              <a:t>street1":"1339 moonlight </a:t>
            </a:r>
            <a:r>
              <a:rPr lang="en-US" sz="2400" dirty="0" smtClean="0">
                <a:solidFill>
                  <a:schemeClr val="bg1"/>
                </a:solidFill>
              </a:rPr>
              <a:t>way”,</a:t>
            </a:r>
          </a:p>
          <a:p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      "</a:t>
            </a:r>
            <a:r>
              <a:rPr lang="en-US" sz="2400" dirty="0" err="1">
                <a:solidFill>
                  <a:schemeClr val="bg1"/>
                </a:solidFill>
              </a:rPr>
              <a:t>city":"New</a:t>
            </a:r>
            <a:r>
              <a:rPr lang="en-US" sz="2400" dirty="0">
                <a:solidFill>
                  <a:schemeClr val="bg1"/>
                </a:solidFill>
              </a:rPr>
              <a:t> York",</a:t>
            </a:r>
          </a:p>
          <a:p>
            <a:r>
              <a:rPr lang="en-US" sz="2400" dirty="0">
                <a:solidFill>
                  <a:schemeClr val="bg1"/>
                </a:solidFill>
              </a:rPr>
              <a:t>    </a:t>
            </a:r>
            <a:r>
              <a:rPr lang="en-US" sz="2400" dirty="0" smtClean="0">
                <a:solidFill>
                  <a:schemeClr val="bg1"/>
                </a:solidFill>
              </a:rPr>
              <a:t>    "</a:t>
            </a:r>
            <a:r>
              <a:rPr lang="en-US" sz="2400" dirty="0">
                <a:solidFill>
                  <a:schemeClr val="bg1"/>
                </a:solidFill>
              </a:rPr>
              <a:t>zip":"</a:t>
            </a:r>
            <a:r>
              <a:rPr lang="en-US" sz="2400" dirty="0" smtClean="0">
                <a:solidFill>
                  <a:schemeClr val="bg1"/>
                </a:solidFill>
              </a:rPr>
              <a:t>92345”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    }</a:t>
            </a:r>
            <a:r>
              <a:rPr lang="en-US" sz="2400" dirty="0">
                <a:solidFill>
                  <a:schemeClr val="bg1"/>
                </a:solidFill>
              </a:rPr>
              <a:t>],</a:t>
            </a:r>
          </a:p>
          <a:p>
            <a:r>
              <a:rPr lang="en-US" sz="2400" dirty="0">
                <a:solidFill>
                  <a:schemeClr val="bg1"/>
                </a:solidFill>
              </a:rPr>
              <a:t>    "</a:t>
            </a:r>
            <a:r>
              <a:rPr lang="en-US" sz="2400" dirty="0" smtClean="0">
                <a:solidFill>
                  <a:schemeClr val="bg1"/>
                </a:solidFill>
              </a:rPr>
              <a:t>emails”:[</a:t>
            </a:r>
            <a:r>
              <a:rPr lang="en-US" sz="2400" dirty="0">
                <a:solidFill>
                  <a:schemeClr val="bg1"/>
                </a:solidFill>
              </a:rPr>
              <a:t>"john_smith22@yahoo.com"],</a:t>
            </a:r>
          </a:p>
          <a:p>
            <a:r>
              <a:rPr lang="en-US" sz="2400" dirty="0">
                <a:solidFill>
                  <a:schemeClr val="bg1"/>
                </a:solidFill>
              </a:rPr>
              <a:t>    "</a:t>
            </a:r>
            <a:r>
              <a:rPr lang="en-US" sz="2400" dirty="0" err="1">
                <a:solidFill>
                  <a:schemeClr val="bg1"/>
                </a:solidFill>
              </a:rPr>
              <a:t>firstName</a:t>
            </a:r>
            <a:r>
              <a:rPr lang="en-US" sz="2400" dirty="0">
                <a:solidFill>
                  <a:schemeClr val="bg1"/>
                </a:solidFill>
              </a:rPr>
              <a:t>":"John",</a:t>
            </a:r>
          </a:p>
          <a:p>
            <a:r>
              <a:rPr lang="en-US" sz="2400" dirty="0">
                <a:solidFill>
                  <a:schemeClr val="bg1"/>
                </a:solidFill>
              </a:rPr>
              <a:t>    "</a:t>
            </a:r>
            <a:r>
              <a:rPr lang="en-US" sz="2400" dirty="0" err="1">
                <a:solidFill>
                  <a:schemeClr val="bg1"/>
                </a:solidFill>
              </a:rPr>
              <a:t>lastName</a:t>
            </a:r>
            <a:r>
              <a:rPr lang="en-US" sz="2400" dirty="0">
                <a:solidFill>
                  <a:schemeClr val="bg1"/>
                </a:solidFill>
              </a:rPr>
              <a:t>":"Smith",</a:t>
            </a:r>
          </a:p>
          <a:p>
            <a:r>
              <a:rPr lang="en-US" sz="2400" dirty="0">
                <a:solidFill>
                  <a:schemeClr val="bg1"/>
                </a:solidFill>
              </a:rPr>
              <a:t>    "telephoneNumber":"</a:t>
            </a:r>
            <a:r>
              <a:rPr lang="en-US" sz="2400" dirty="0" smtClean="0">
                <a:solidFill>
                  <a:schemeClr val="bg1"/>
                </a:solidFill>
              </a:rPr>
              <a:t>2123935554”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}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165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Identity Tools: Personalization</a:t>
            </a:r>
          </a:p>
        </p:txBody>
      </p:sp>
      <p:pic>
        <p:nvPicPr>
          <p:cNvPr id="6" name="Picture 5" descr="id_advent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497" y="1091129"/>
            <a:ext cx="5166991" cy="516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950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Gist of This Talk: PayPal Access</a:t>
            </a:r>
            <a:endParaRPr lang="en-US" dirty="0"/>
          </a:p>
        </p:txBody>
      </p:sp>
      <p:pic>
        <p:nvPicPr>
          <p:cNvPr id="6" name="Picture 5" descr="id_pp_butt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909" y="3293365"/>
            <a:ext cx="3918629" cy="72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23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Have We Learned Thus Far?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61365" y="1849888"/>
            <a:ext cx="6800151" cy="842643"/>
            <a:chOff x="461365" y="1535064"/>
            <a:chExt cx="6800151" cy="842643"/>
          </a:xfrm>
        </p:grpSpPr>
        <p:sp>
          <p:nvSpPr>
            <p:cNvPr id="6" name="Rectangle 5"/>
            <p:cNvSpPr/>
            <p:nvPr/>
          </p:nvSpPr>
          <p:spPr>
            <a:xfrm>
              <a:off x="1696370" y="1608379"/>
              <a:ext cx="5565146" cy="584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spcBef>
                  <a:spcPct val="20000"/>
                </a:spcBef>
              </a:pPr>
              <a:r>
                <a:rPr lang="en-US" sz="3200" dirty="0">
                  <a:solidFill>
                    <a:srgbClr val="FFFFFF"/>
                  </a:solidFill>
                </a:rPr>
                <a:t>Identity is more than just a login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1365" y="1535064"/>
              <a:ext cx="842643" cy="842643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461365" y="3017867"/>
            <a:ext cx="7433356" cy="835868"/>
            <a:chOff x="461365" y="2703043"/>
            <a:chExt cx="7433356" cy="83586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1365" y="2703043"/>
              <a:ext cx="835868" cy="835868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693384" y="2777543"/>
              <a:ext cx="6201337" cy="584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spcBef>
                  <a:spcPct val="20000"/>
                </a:spcBef>
              </a:pPr>
              <a:r>
                <a:rPr lang="en-US" sz="3200" dirty="0">
                  <a:solidFill>
                    <a:srgbClr val="FFFFFF"/>
                  </a:solidFill>
                </a:rPr>
                <a:t>Grouping provides insight into users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1365" y="4201124"/>
            <a:ext cx="8336648" cy="835868"/>
            <a:chOff x="461365" y="3886300"/>
            <a:chExt cx="8336648" cy="83586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1365" y="3886300"/>
              <a:ext cx="835868" cy="835868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693384" y="4004638"/>
              <a:ext cx="7104629" cy="584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spcBef>
                  <a:spcPct val="20000"/>
                </a:spcBef>
              </a:pPr>
              <a:r>
                <a:rPr lang="en-US" sz="3200" dirty="0" smtClean="0">
                  <a:solidFill>
                    <a:srgbClr val="FFFFFF"/>
                  </a:solidFill>
                </a:rPr>
                <a:t>The right tool should work for your needs</a:t>
              </a:r>
              <a:endParaRPr lang="en-US" sz="320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4431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94053" y="1693467"/>
            <a:ext cx="7772196" cy="4432696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What is user identity?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How can you use grouping to personalize?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How do you pick the right identity tool?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FCF64A"/>
                </a:solidFill>
              </a:rPr>
              <a:t>How does PayPal Access help publishers?</a:t>
            </a:r>
            <a:endParaRPr lang="en-US" dirty="0">
              <a:solidFill>
                <a:srgbClr val="FCF64A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We’re Going to Cover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96" y="3549768"/>
            <a:ext cx="677544" cy="6775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695" y="1867164"/>
            <a:ext cx="696530" cy="6965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694" y="2741959"/>
            <a:ext cx="677545" cy="6775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694" y="4393784"/>
            <a:ext cx="675769" cy="67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772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PayPal Access: The Core Principals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61365" y="1849888"/>
            <a:ext cx="6800151" cy="842643"/>
            <a:chOff x="461365" y="1535064"/>
            <a:chExt cx="6800151" cy="842643"/>
          </a:xfrm>
        </p:grpSpPr>
        <p:sp>
          <p:nvSpPr>
            <p:cNvPr id="6" name="Rectangle 5"/>
            <p:cNvSpPr/>
            <p:nvPr/>
          </p:nvSpPr>
          <p:spPr>
            <a:xfrm>
              <a:off x="1696370" y="1608379"/>
              <a:ext cx="5565146" cy="584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spcBef>
                  <a:spcPct val="20000"/>
                </a:spcBef>
              </a:pPr>
              <a:r>
                <a:rPr lang="en-US" sz="3200" dirty="0">
                  <a:solidFill>
                    <a:srgbClr val="FFFFFF"/>
                  </a:solidFill>
                </a:rPr>
                <a:t>Identity is more than just a login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1365" y="1535064"/>
              <a:ext cx="842643" cy="842643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461365" y="3017867"/>
            <a:ext cx="7433356" cy="835868"/>
            <a:chOff x="461365" y="2703043"/>
            <a:chExt cx="7433356" cy="83586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1365" y="2703043"/>
              <a:ext cx="835868" cy="835868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693384" y="2777543"/>
              <a:ext cx="6201337" cy="584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spcBef>
                  <a:spcPct val="20000"/>
                </a:spcBef>
              </a:pPr>
              <a:r>
                <a:rPr lang="en-US" sz="3200" dirty="0">
                  <a:solidFill>
                    <a:srgbClr val="FFFFFF"/>
                  </a:solidFill>
                </a:rPr>
                <a:t>Grouping provides insight into users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1365" y="4201124"/>
            <a:ext cx="8336648" cy="835868"/>
            <a:chOff x="461365" y="3886300"/>
            <a:chExt cx="8336648" cy="83586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1365" y="3886300"/>
              <a:ext cx="835868" cy="835868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693384" y="4004638"/>
              <a:ext cx="7104629" cy="584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spcBef>
                  <a:spcPct val="20000"/>
                </a:spcBef>
              </a:pPr>
              <a:r>
                <a:rPr lang="en-US" sz="3200" dirty="0" smtClean="0">
                  <a:solidFill>
                    <a:srgbClr val="FFFFFF"/>
                  </a:solidFill>
                </a:rPr>
                <a:t>The right tool should work for your needs</a:t>
              </a:r>
              <a:endParaRPr lang="en-US" sz="320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7270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07212" y="1600200"/>
            <a:ext cx="3299928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Verified Account</a:t>
            </a:r>
          </a:p>
          <a:p>
            <a:pPr marL="0" indent="0">
              <a:buNone/>
            </a:pPr>
            <a:r>
              <a:rPr lang="en-US" dirty="0" smtClean="0"/>
              <a:t>Language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First Name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Last Name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Full Name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Emails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PayPal Access: </a:t>
            </a:r>
            <a:r>
              <a:rPr lang="en-US" dirty="0" smtClean="0"/>
              <a:t>The Raw Data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4884759" y="1609067"/>
            <a:ext cx="3990203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Addresses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Telephone Number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Date of Birth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Time zone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Gender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905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PayPal Access: Using the Raw Data</a:t>
            </a:r>
            <a:endParaRPr lang="en-US" dirty="0"/>
          </a:p>
        </p:txBody>
      </p:sp>
      <p:pic>
        <p:nvPicPr>
          <p:cNvPr id="4" name="Picture 3" descr="registration_form_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" b="59"/>
          <a:stretch/>
        </p:blipFill>
        <p:spPr>
          <a:xfrm>
            <a:off x="-9585" y="1320800"/>
            <a:ext cx="9166285" cy="4858131"/>
          </a:xfrm>
          <a:prstGeom prst="rect">
            <a:avLst/>
          </a:prstGeom>
        </p:spPr>
      </p:pic>
      <p:pic>
        <p:nvPicPr>
          <p:cNvPr id="5" name="Picture 4" descr="puxl_nobg_right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656" y="5257800"/>
            <a:ext cx="1433044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627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PayPal Access: Using the Raw Data</a:t>
            </a:r>
            <a:endParaRPr lang="en-US" dirty="0"/>
          </a:p>
        </p:txBody>
      </p:sp>
      <p:pic>
        <p:nvPicPr>
          <p:cNvPr id="2" name="Picture 1" descr="registration_form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3120"/>
            <a:ext cx="9144000" cy="4846760"/>
          </a:xfrm>
          <a:prstGeom prst="rect">
            <a:avLst/>
          </a:prstGeom>
        </p:spPr>
      </p:pic>
      <p:pic>
        <p:nvPicPr>
          <p:cNvPr id="5" name="Picture 4" descr="puxl_nobg_right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656" y="5257800"/>
            <a:ext cx="1433044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507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PayPal Access: The Data Sources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457200" y="1473200"/>
            <a:ext cx="3810001" cy="1625600"/>
            <a:chOff x="457200" y="1473200"/>
            <a:chExt cx="3810001" cy="16256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" y="1473200"/>
              <a:ext cx="1625600" cy="16256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2082801" y="1754968"/>
              <a:ext cx="2184400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smtClean="0">
                  <a:solidFill>
                    <a:srgbClr val="FFFFFF"/>
                  </a:solidFill>
                </a:rPr>
                <a:t>Transaction</a:t>
              </a:r>
            </a:p>
            <a:p>
              <a:r>
                <a:rPr lang="en-US" sz="3200" dirty="0" err="1" smtClean="0">
                  <a:solidFill>
                    <a:srgbClr val="FFFFFF"/>
                  </a:solidFill>
                </a:rPr>
                <a:t>Recency</a:t>
              </a:r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57200" y="3644900"/>
            <a:ext cx="3810000" cy="1625600"/>
            <a:chOff x="457200" y="3644900"/>
            <a:chExt cx="3810000" cy="16256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" y="3644900"/>
              <a:ext cx="1625600" cy="162560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082800" y="3863168"/>
              <a:ext cx="2184400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smtClean="0">
                  <a:solidFill>
                    <a:srgbClr val="FFFFFF"/>
                  </a:solidFill>
                </a:rPr>
                <a:t>Transaction</a:t>
              </a:r>
            </a:p>
            <a:p>
              <a:r>
                <a:rPr lang="en-US" sz="3200" dirty="0" smtClean="0">
                  <a:solidFill>
                    <a:srgbClr val="FFFFFF"/>
                  </a:solidFill>
                </a:rPr>
                <a:t>Frequency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965700" y="1473200"/>
            <a:ext cx="3860800" cy="1625600"/>
            <a:chOff x="4724400" y="1473200"/>
            <a:chExt cx="3860800" cy="16256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24400" y="1473200"/>
              <a:ext cx="1625600" cy="16256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400800" y="1744636"/>
              <a:ext cx="2184400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smtClean="0">
                  <a:solidFill>
                    <a:srgbClr val="FFFFFF"/>
                  </a:solidFill>
                </a:rPr>
                <a:t>Activity Class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800600" y="3479800"/>
            <a:ext cx="4025900" cy="1968586"/>
            <a:chOff x="4559300" y="3479800"/>
            <a:chExt cx="4025900" cy="196858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59300" y="3479800"/>
              <a:ext cx="1968586" cy="1968586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6400800" y="3863168"/>
              <a:ext cx="2184400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smtClean="0">
                  <a:solidFill>
                    <a:srgbClr val="FFFFFF"/>
                  </a:solidFill>
                </a:rPr>
                <a:t>Average Spent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1524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Extending Identity with Recommendations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90" y="1985819"/>
            <a:ext cx="3251200" cy="32512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339784" y="1385453"/>
            <a:ext cx="4654131" cy="2032000"/>
            <a:chOff x="4339784" y="1385453"/>
            <a:chExt cx="4654131" cy="2032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39784" y="1385453"/>
              <a:ext cx="1777204" cy="20320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6096700" y="1754968"/>
              <a:ext cx="2897215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smtClean="0">
                  <a:solidFill>
                    <a:srgbClr val="FFFFFF"/>
                  </a:solidFill>
                </a:rPr>
                <a:t>Recommended Products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145028" y="3498277"/>
            <a:ext cx="4848887" cy="1971960"/>
            <a:chOff x="4145028" y="3440552"/>
            <a:chExt cx="4848887" cy="197196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45028" y="3440552"/>
              <a:ext cx="1971960" cy="197196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6096700" y="3847001"/>
              <a:ext cx="2897215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smtClean="0">
                  <a:solidFill>
                    <a:srgbClr val="FFFFFF"/>
                  </a:solidFill>
                </a:rPr>
                <a:t>Similar</a:t>
              </a:r>
            </a:p>
            <a:p>
              <a:r>
                <a:rPr lang="en-US" sz="3200" dirty="0" smtClean="0">
                  <a:solidFill>
                    <a:srgbClr val="FFFFFF"/>
                  </a:solidFill>
                </a:rPr>
                <a:t>Products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62434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Group Dynamics with Prospect Scores </a:t>
            </a:r>
            <a:endParaRPr lang="en-US" dirty="0"/>
          </a:p>
        </p:txBody>
      </p:sp>
      <p:pic>
        <p:nvPicPr>
          <p:cNvPr id="4" name="Picture 3" descr="id_medal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0" y="1092203"/>
            <a:ext cx="4951835" cy="339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043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 The End…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94870" y="2215591"/>
            <a:ext cx="494638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dirty="0" smtClean="0">
                <a:solidFill>
                  <a:srgbClr val="FFFFFF"/>
                </a:solidFill>
              </a:rPr>
              <a:t>Data should help, not hinder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94871" y="3631946"/>
            <a:ext cx="51108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dirty="0" smtClean="0">
                <a:solidFill>
                  <a:srgbClr val="FFFFFF"/>
                </a:solidFill>
              </a:rPr>
              <a:t>Identity should help extend your business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688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Gist of This Talk: PayPal Access</a:t>
            </a:r>
            <a:endParaRPr lang="en-US" dirty="0"/>
          </a:p>
        </p:txBody>
      </p:sp>
      <p:pic>
        <p:nvPicPr>
          <p:cNvPr id="4" name="Picture 3" descr="ppaccess_logi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542" y="1314616"/>
            <a:ext cx="6205682" cy="466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404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8910" y="1396079"/>
            <a:ext cx="8109090" cy="1014311"/>
          </a:xfrm>
          <a:prstGeom prst="rect">
            <a:avLst/>
          </a:prstGeom>
          <a:noFill/>
        </p:spPr>
        <p:txBody>
          <a:bodyPr/>
          <a:lstStyle>
            <a:lvl1pPr algn="l">
              <a:defRPr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Thanks </a:t>
            </a:r>
            <a:r>
              <a:rPr lang="en-US" dirty="0" smtClean="0"/>
              <a:t>for joining me</a:t>
            </a:r>
            <a:r>
              <a:rPr lang="en-US" dirty="0" smtClean="0"/>
              <a:t>! Questions?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20510" y="2421382"/>
            <a:ext cx="7063978" cy="702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 i="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Slides: https</a:t>
            </a:r>
            <a:r>
              <a:rPr lang="en-US" dirty="0"/>
              <a:t>://</a:t>
            </a:r>
            <a:r>
              <a:rPr lang="en-US" dirty="0" err="1"/>
              <a:t>bitly.com</a:t>
            </a:r>
            <a:r>
              <a:rPr lang="en-US" dirty="0"/>
              <a:t>/</a:t>
            </a:r>
            <a:r>
              <a:rPr lang="en-US" dirty="0" err="1" smtClean="0"/>
              <a:t>tocidentity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3416300" y="4483100"/>
            <a:ext cx="5435600" cy="22474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2800" dirty="0" smtClean="0"/>
              <a:t>Jonathan LeBlanc</a:t>
            </a:r>
          </a:p>
          <a:p>
            <a:pPr lvl="0"/>
            <a:r>
              <a:rPr lang="en-US" sz="2800" dirty="0" smtClean="0"/>
              <a:t>Developer Evangelist: </a:t>
            </a:r>
            <a:r>
              <a:rPr lang="en-US" sz="2800" dirty="0" err="1" smtClean="0"/>
              <a:t>X.commerce</a:t>
            </a:r>
            <a:endParaRPr lang="en-US" sz="2800" dirty="0" smtClean="0"/>
          </a:p>
          <a:p>
            <a:pPr lvl="0"/>
            <a:r>
              <a:rPr lang="en-US" sz="2800" dirty="0" smtClean="0"/>
              <a:t>Email: </a:t>
            </a:r>
            <a:r>
              <a:rPr lang="en-US" sz="2800" dirty="0" err="1" smtClean="0"/>
              <a:t>jleblanc@x.com</a:t>
            </a:r>
            <a:endParaRPr lang="en-US" sz="2800" dirty="0" smtClean="0"/>
          </a:p>
          <a:p>
            <a:pPr lvl="0"/>
            <a:r>
              <a:rPr lang="en-US" sz="2800" dirty="0" smtClean="0"/>
              <a:t>Twitter: @</a:t>
            </a:r>
            <a:r>
              <a:rPr lang="en-US" sz="2800" dirty="0" err="1" smtClean="0"/>
              <a:t>jcleblanc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787943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Gist of This Talk: PayPal Access</a:t>
            </a:r>
            <a:endParaRPr lang="en-US" dirty="0"/>
          </a:p>
        </p:txBody>
      </p:sp>
      <p:pic>
        <p:nvPicPr>
          <p:cNvPr id="7" name="Picture 6" descr="ppaccess_auth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542" y="1312297"/>
            <a:ext cx="6205682" cy="466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404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94053" y="1693467"/>
            <a:ext cx="7772196" cy="4432696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What is user identity?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How can you use grouping to personalize?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How do you pick the right identity tool?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How does PayPal Access help publishers?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We’re Going to Cover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96" y="3549768"/>
            <a:ext cx="677544" cy="6775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695" y="1867164"/>
            <a:ext cx="696530" cy="6965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694" y="2741959"/>
            <a:ext cx="677545" cy="6775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694" y="4393784"/>
            <a:ext cx="675769" cy="67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906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94053" y="1693467"/>
            <a:ext cx="7772196" cy="4432696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FCF64A"/>
                </a:solidFill>
              </a:rPr>
              <a:t>What is user identity?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How can you use grouping to personalize?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How do you pick the right identity tool?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How does PayPal Access help publishers?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We’re Going to Cover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96" y="3549768"/>
            <a:ext cx="677544" cy="6775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695" y="1867164"/>
            <a:ext cx="696530" cy="6965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694" y="2741959"/>
            <a:ext cx="677545" cy="6775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694" y="4393784"/>
            <a:ext cx="675769" cy="67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772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Identity: It’s Not Facebook</a:t>
            </a:r>
            <a:endParaRPr lang="en-US" dirty="0"/>
          </a:p>
        </p:txBody>
      </p:sp>
      <p:pic>
        <p:nvPicPr>
          <p:cNvPr id="5" name="Picture 4" descr="facebook-login3.gif (300×308)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175" y="1563337"/>
            <a:ext cx="3681875" cy="430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543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Identity: It’s Not </a:t>
            </a:r>
            <a:r>
              <a:rPr lang="en-US" dirty="0" err="1" smtClean="0"/>
              <a:t>BrowserID</a:t>
            </a:r>
            <a:endParaRPr lang="en-US" dirty="0"/>
          </a:p>
        </p:txBody>
      </p:sp>
      <p:pic>
        <p:nvPicPr>
          <p:cNvPr id="4" name="Picture 3" descr="Browser I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92" y="1422066"/>
            <a:ext cx="6816046" cy="422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423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uxl_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puxl_blue.potx</Template>
  <TotalTime>4028</TotalTime>
  <Words>869</Words>
  <Application>Microsoft Macintosh PowerPoint</Application>
  <PresentationFormat>On-screen Show (4:3)</PresentationFormat>
  <Paragraphs>144</Paragraphs>
  <Slides>40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puxl_blue</vt:lpstr>
      <vt:lpstr>Changing the Face of Identity</vt:lpstr>
      <vt:lpstr>The Gist of This Talk</vt:lpstr>
      <vt:lpstr>The Gist of This Talk: PayPal Access</vt:lpstr>
      <vt:lpstr>The Gist of This Talk: PayPal Access</vt:lpstr>
      <vt:lpstr>The Gist of This Talk: PayPal Access</vt:lpstr>
      <vt:lpstr>What We’re Going to Cover</vt:lpstr>
      <vt:lpstr>What We’re Going to Cover</vt:lpstr>
      <vt:lpstr>Identity: It’s Not Facebook</vt:lpstr>
      <vt:lpstr>Identity: It’s Not BrowserID</vt:lpstr>
      <vt:lpstr>Identity: It’s Not Even PayPal</vt:lpstr>
      <vt:lpstr>Identity: Login is Just the Tool</vt:lpstr>
      <vt:lpstr>Identity: It’s Human Behavior</vt:lpstr>
      <vt:lpstr>Identity: Statistics From User Browsing Data</vt:lpstr>
      <vt:lpstr>Identity: The Different Identity Models</vt:lpstr>
      <vt:lpstr>Identity: The Different Identity Models</vt:lpstr>
      <vt:lpstr>Identity: The Different Identity Models</vt:lpstr>
      <vt:lpstr>What Have We Learned Thus Far?</vt:lpstr>
      <vt:lpstr>What We’re Going to Cover</vt:lpstr>
      <vt:lpstr>Grouping: Users Get Confused </vt:lpstr>
      <vt:lpstr>Grouping: Find People With Like Interests</vt:lpstr>
      <vt:lpstr>Grouping: Recommended Products</vt:lpstr>
      <vt:lpstr>What Have We Learned Thus Far?</vt:lpstr>
      <vt:lpstr>What We’re Going to Cover</vt:lpstr>
      <vt:lpstr>Identity Tools: Proprietary or Open?</vt:lpstr>
      <vt:lpstr>Identity Tools: It’s Simpler Than You Think</vt:lpstr>
      <vt:lpstr>Identity Tools: Selling Goods</vt:lpstr>
      <vt:lpstr>Identity Tools: Selling Goods</vt:lpstr>
      <vt:lpstr>Identity Tools: Raw User Data</vt:lpstr>
      <vt:lpstr>Identity Tools: Personalization</vt:lpstr>
      <vt:lpstr>What Have We Learned Thus Far?</vt:lpstr>
      <vt:lpstr>What We’re Going to Cover</vt:lpstr>
      <vt:lpstr>PayPal Access: The Core Principals</vt:lpstr>
      <vt:lpstr>PayPal Access: The Raw Data</vt:lpstr>
      <vt:lpstr>PayPal Access: Using the Raw Data</vt:lpstr>
      <vt:lpstr>PayPal Access: Using the Raw Data</vt:lpstr>
      <vt:lpstr>PayPal Access: The Data Sources</vt:lpstr>
      <vt:lpstr>Extending Identity with Recommendations</vt:lpstr>
      <vt:lpstr>Group Dynamics with Prospect Scores </vt:lpstr>
      <vt:lpstr>In The End…</vt:lpstr>
      <vt:lpstr>Thanks for joining me! Questions?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Leblanc, Jonathan(jleblanc)</dc:creator>
  <cp:lastModifiedBy>Leblanc, Jonathan(jleblanc)</cp:lastModifiedBy>
  <cp:revision>104</cp:revision>
  <dcterms:created xsi:type="dcterms:W3CDTF">2012-02-07T22:42:33Z</dcterms:created>
  <dcterms:modified xsi:type="dcterms:W3CDTF">2012-02-14T03:02:40Z</dcterms:modified>
</cp:coreProperties>
</file>